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6" r:id="rId2"/>
    <p:sldId id="277" r:id="rId3"/>
    <p:sldId id="272" r:id="rId4"/>
    <p:sldId id="282" r:id="rId5"/>
    <p:sldId id="283" r:id="rId6"/>
    <p:sldId id="278" r:id="rId7"/>
    <p:sldId id="271" r:id="rId8"/>
    <p:sldId id="257" r:id="rId9"/>
    <p:sldId id="260" r:id="rId10"/>
    <p:sldId id="279" r:id="rId11"/>
    <p:sldId id="269" r:id="rId12"/>
    <p:sldId id="267" r:id="rId13"/>
    <p:sldId id="270" r:id="rId14"/>
    <p:sldId id="268" r:id="rId15"/>
    <p:sldId id="281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2" autoAdjust="0"/>
    <p:restoredTop sz="94706" autoAdjust="0"/>
  </p:normalViewPr>
  <p:slideViewPr>
    <p:cSldViewPr>
      <p:cViewPr varScale="1">
        <p:scale>
          <a:sx n="75" d="100"/>
          <a:sy n="75" d="100"/>
        </p:scale>
        <p:origin x="-5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066C6-0B93-4452-B9E4-E776B4C1A666}" type="datetimeFigureOut">
              <a:rPr lang="ru-RU" smtClean="0"/>
              <a:pPr/>
              <a:t>06.05.2014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D622D-3E23-4861-9552-A7FF864979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6E6333A-BE57-401A-92E1-3245F1F5C23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tx2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gif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6;&#1086;&#1084;\&#1056;&#1072;&#1073;&#1086;&#1095;&#1080;&#1081;%20&#1089;&#1090;&#1086;&#1083;\&#1084;&#1086;&#1081;%20&#1087;&#1088;&#1086;&#1101;&#1082;&#1090;\&#1062;&#1054;&#1056;%20&#1074;%20&#1088;&#1077;&#1075;.&#1093;&#1088;&#1072;&#1085;&#1080;&#1083;&#1080;&#1097;&#1077;\&#1044;&#1077;&#1082;&#1072;&#1073;&#1088;&#1100;\&#1041;&#1083;&#1072;&#1075;&#1080;&#1085;&#1080;&#1085;&#1072;\&#1041;&#1083;&#1072;&#1075;&#1080;&#1085;&#1080;&#1085;&#1072;%20&#1045;.&#1040;.%20&#1055;&#1088;&#1072;&#1079;&#1076;&#1085;&#1080;&#1082;&#1080;%20&#1041;&#1088;&#1080;&#1090;&#1072;&#1085;&#1080;&#1080;\JingleBells.mp3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3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11163" y="285728"/>
            <a:ext cx="8018489" cy="857256"/>
          </a:xfrm>
          <a:ln/>
        </p:spPr>
        <p:txBody>
          <a:bodyPr>
            <a:normAutofit/>
          </a:bodyPr>
          <a:lstStyle/>
          <a:p>
            <a:pPr>
              <a:buClr>
                <a:srgbClr val="CC0000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 dirty="0">
              <a:solidFill>
                <a:schemeClr val="bg1"/>
              </a:solidFill>
              <a:latin typeface="comic" pitchFamily="80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28794" y="1289050"/>
            <a:ext cx="5429288" cy="1782759"/>
          </a:xfrm>
          <a:ln/>
        </p:spPr>
        <p:txBody>
          <a:bodyPr>
            <a:normAutofit fontScale="55000" lnSpcReduction="20000"/>
          </a:bodyPr>
          <a:lstStyle/>
          <a:p>
            <a:pPr>
              <a:buClr>
                <a:srgbClr val="800080"/>
              </a:buClr>
              <a:buFont typeface="Comic Sans MS" pitchFamily="66" charset="0"/>
              <a:buNone/>
              <a:tabLst>
                <a:tab pos="331788" algn="l"/>
                <a:tab pos="892175" algn="l"/>
                <a:tab pos="1806575" algn="l"/>
                <a:tab pos="2720975" algn="l"/>
                <a:tab pos="3635375" algn="l"/>
                <a:tab pos="4549775" algn="l"/>
                <a:tab pos="5464175" algn="l"/>
                <a:tab pos="6378575" algn="l"/>
                <a:tab pos="7292975" algn="l"/>
                <a:tab pos="8207375" algn="l"/>
                <a:tab pos="9121775" algn="l"/>
                <a:tab pos="10036175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algn="ctr">
              <a:buClr>
                <a:srgbClr val="800080"/>
              </a:buClr>
              <a:buFont typeface="Comic Sans MS" pitchFamily="66" charset="0"/>
              <a:buNone/>
              <a:tabLst>
                <a:tab pos="331788" algn="l"/>
                <a:tab pos="892175" algn="l"/>
                <a:tab pos="1806575" algn="l"/>
                <a:tab pos="2720975" algn="l"/>
                <a:tab pos="3635375" algn="l"/>
                <a:tab pos="4549775" algn="l"/>
                <a:tab pos="5464175" algn="l"/>
                <a:tab pos="6378575" algn="l"/>
                <a:tab pos="7292975" algn="l"/>
                <a:tab pos="8207375" algn="l"/>
                <a:tab pos="9121775" algn="l"/>
                <a:tab pos="10036175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US" sz="6000" dirty="0" smtClean="0">
                <a:solidFill>
                  <a:srgbClr val="CC0000"/>
                </a:solidFill>
                <a:latin typeface="Comic Sans MS" pitchFamily="66" charset="0"/>
              </a:rPr>
              <a:t>Christmas</a:t>
            </a:r>
          </a:p>
          <a:p>
            <a:pPr algn="ctr">
              <a:buClr>
                <a:srgbClr val="800080"/>
              </a:buClr>
              <a:buFont typeface="Comic Sans MS" pitchFamily="66" charset="0"/>
              <a:buNone/>
              <a:tabLst>
                <a:tab pos="331788" algn="l"/>
                <a:tab pos="892175" algn="l"/>
                <a:tab pos="1806575" algn="l"/>
                <a:tab pos="2720975" algn="l"/>
                <a:tab pos="3635375" algn="l"/>
                <a:tab pos="4549775" algn="l"/>
                <a:tab pos="5464175" algn="l"/>
                <a:tab pos="6378575" algn="l"/>
                <a:tab pos="7292975" algn="l"/>
                <a:tab pos="8207375" algn="l"/>
                <a:tab pos="9121775" algn="l"/>
                <a:tab pos="10036175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US" sz="6000" dirty="0" smtClean="0">
                <a:solidFill>
                  <a:srgbClr val="CC0000"/>
                </a:solidFill>
                <a:latin typeface="Comic Sans MS" pitchFamily="66" charset="0"/>
              </a:rPr>
              <a:t>In Great Britain and in Ukraine</a:t>
            </a:r>
            <a:endParaRPr lang="en-US" sz="6000" dirty="0">
              <a:latin typeface="Comic Sans MS" pitchFamily="66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429000"/>
            <a:ext cx="2271940" cy="3027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5868144" y="5589240"/>
            <a:ext cx="2786082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By Irina </a:t>
            </a:r>
            <a:r>
              <a:rPr lang="en-US" dirty="0" err="1" smtClean="0"/>
              <a:t>Dmitrenko</a:t>
            </a:r>
            <a:endParaRPr lang="ru-RU" dirty="0"/>
          </a:p>
        </p:txBody>
      </p:sp>
      <p:pic>
        <p:nvPicPr>
          <p:cNvPr id="6" name="Picture 3" descr="santa 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071546"/>
            <a:ext cx="27336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4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786446" y="3429000"/>
            <a:ext cx="2714644" cy="1963679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5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5"/>
                                  </p:iterate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5"/>
                                  </p:iterate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The symbols of the Christmas:</a:t>
            </a:r>
            <a:endParaRPr lang="ru-RU" dirty="0"/>
          </a:p>
        </p:txBody>
      </p:sp>
      <p:pic>
        <p:nvPicPr>
          <p:cNvPr id="35842" name="Picture 2" descr="D:\Мои документы\Downloads\ангел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645024"/>
            <a:ext cx="2520280" cy="2957858"/>
          </a:xfrm>
          <a:prstGeom prst="rect">
            <a:avLst/>
          </a:prstGeom>
          <a:noFill/>
        </p:spPr>
      </p:pic>
      <p:pic>
        <p:nvPicPr>
          <p:cNvPr id="35843" name="Picture 3" descr="D:\Мои документы\Downloads\вено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17032"/>
            <a:ext cx="3397908" cy="2800474"/>
          </a:xfrm>
          <a:prstGeom prst="rect">
            <a:avLst/>
          </a:prstGeom>
          <a:noFill/>
        </p:spPr>
      </p:pic>
      <p:pic>
        <p:nvPicPr>
          <p:cNvPr id="35844" name="Picture 4" descr="D:\Мои документы\Downloads\колокол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3" y="1628800"/>
            <a:ext cx="2592288" cy="1924967"/>
          </a:xfrm>
          <a:prstGeom prst="rect">
            <a:avLst/>
          </a:prstGeom>
          <a:noFill/>
        </p:spPr>
      </p:pic>
      <p:pic>
        <p:nvPicPr>
          <p:cNvPr id="18" name="Picture 8" descr="xmas1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403648" y="1916832"/>
            <a:ext cx="2335186" cy="142012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>
                <a:srgbClr val="CC0000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5400" dirty="0">
                <a:solidFill>
                  <a:srgbClr val="CC0000"/>
                </a:solidFill>
                <a:latin typeface="Comic Sans MS" pitchFamily="66" charset="0"/>
              </a:rPr>
              <a:t>Christmas tree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sz="half" idx="1"/>
          </p:nvPr>
        </p:nvSpPr>
        <p:spPr>
          <a:ln/>
        </p:spPr>
        <p:txBody>
          <a:bodyPr>
            <a:normAutofit/>
          </a:bodyPr>
          <a:lstStyle/>
          <a:p>
            <a:pPr>
              <a:buNone/>
              <a:tabLst>
                <a:tab pos="331788" algn="l"/>
                <a:tab pos="892175" algn="l"/>
                <a:tab pos="1806575" algn="l"/>
                <a:tab pos="2720975" algn="l"/>
                <a:tab pos="3635375" algn="l"/>
                <a:tab pos="4549775" algn="l"/>
                <a:tab pos="5464175" algn="l"/>
                <a:tab pos="6378575" algn="l"/>
                <a:tab pos="7292975" algn="l"/>
                <a:tab pos="8207375" algn="l"/>
                <a:tab pos="9121775" algn="l"/>
                <a:tab pos="10036175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US" dirty="0"/>
              <a:t>	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Christmas tree is a part and parcel of the holiday.  It is believed that it brings good luck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ru-RU" dirty="0" smtClean="0"/>
          </a:p>
          <a:p>
            <a:pPr>
              <a:buFont typeface="Times New Roman" pitchFamily="18" charset="0"/>
              <a:buNone/>
              <a:tabLst>
                <a:tab pos="331788" algn="l"/>
                <a:tab pos="892175" algn="l"/>
                <a:tab pos="1806575" algn="l"/>
                <a:tab pos="2720975" algn="l"/>
                <a:tab pos="3635375" algn="l"/>
                <a:tab pos="4549775" algn="l"/>
                <a:tab pos="5464175" algn="l"/>
                <a:tab pos="6378575" algn="l"/>
                <a:tab pos="7292975" algn="l"/>
                <a:tab pos="8207375" algn="l"/>
                <a:tab pos="9121775" algn="l"/>
                <a:tab pos="10036175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0"/>
            <a:ext cx="1584325" cy="158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1916113"/>
            <a:ext cx="3414712" cy="432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2060575"/>
            <a:ext cx="7772400" cy="2225681"/>
          </a:xfrm>
          <a:ln/>
        </p:spPr>
        <p:txBody>
          <a:bodyPr/>
          <a:lstStyle/>
          <a:p>
            <a:pPr>
              <a:spcBef>
                <a:spcPts val="600"/>
              </a:spcBef>
              <a:buClr>
                <a:srgbClr val="FFD05B"/>
              </a:buClr>
              <a:buFont typeface="Times New Roman" pitchFamily="18" charset="0"/>
              <a:buNone/>
              <a:tabLst>
                <a:tab pos="331788" algn="l"/>
                <a:tab pos="892175" algn="l"/>
                <a:tab pos="1806575" algn="l"/>
                <a:tab pos="2720975" algn="l"/>
                <a:tab pos="3635375" algn="l"/>
                <a:tab pos="4549775" algn="l"/>
                <a:tab pos="5464175" algn="l"/>
                <a:tab pos="6378575" algn="l"/>
                <a:tab pos="7292975" algn="l"/>
                <a:tab pos="8207375" algn="l"/>
                <a:tab pos="9121775" algn="l"/>
                <a:tab pos="10036175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US" sz="2800" dirty="0">
                <a:solidFill>
                  <a:srgbClr val="FFD05B"/>
                </a:solidFill>
              </a:rPr>
              <a:t>	</a:t>
            </a:r>
            <a:r>
              <a:rPr lang="ru-RU" sz="2800" dirty="0">
                <a:solidFill>
                  <a:srgbClr val="FFD05B"/>
                </a:solidFill>
              </a:rPr>
              <a:t>	</a:t>
            </a:r>
            <a:r>
              <a:rPr lang="en-US" sz="2400" b="1" dirty="0">
                <a:solidFill>
                  <a:srgbClr val="990099"/>
                </a:solidFill>
                <a:latin typeface="Comic Sans MS" pitchFamily="66" charset="0"/>
              </a:rPr>
              <a:t>For people all over the world Christmas is a season of giving and receiving presents. People go from house to house to sing Christmas carols.</a:t>
            </a:r>
          </a:p>
          <a:p>
            <a:pPr>
              <a:spcBef>
                <a:spcPct val="0"/>
              </a:spcBef>
              <a:buClr>
                <a:srgbClr val="990099"/>
              </a:buClr>
              <a:buFont typeface="Comic Sans MS" pitchFamily="66" charset="0"/>
              <a:buNone/>
              <a:tabLst>
                <a:tab pos="331788" algn="l"/>
                <a:tab pos="892175" algn="l"/>
                <a:tab pos="1806575" algn="l"/>
                <a:tab pos="2720975" algn="l"/>
                <a:tab pos="3635375" algn="l"/>
                <a:tab pos="4549775" algn="l"/>
                <a:tab pos="5464175" algn="l"/>
                <a:tab pos="6378575" algn="l"/>
                <a:tab pos="7292975" algn="l"/>
                <a:tab pos="8207375" algn="l"/>
                <a:tab pos="9121775" algn="l"/>
                <a:tab pos="10036175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ru-RU" sz="24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</a:t>
            </a:r>
            <a:r>
              <a:rPr lang="en-US" sz="24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en-US" sz="2400" b="1" dirty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2700338" y="476250"/>
            <a:ext cx="5761037" cy="10795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360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Celebration</a:t>
            </a:r>
            <a:endParaRPr lang="ru-RU" sz="3600" kern="10">
              <a:ln w="9360">
                <a:miter lim="800000"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4437063"/>
            <a:ext cx="1728788" cy="213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4" descr="snowmencarol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000504"/>
            <a:ext cx="21336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arolers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708401" y="4044717"/>
            <a:ext cx="2435236" cy="2075096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5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5"/>
                                  </p:iterate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5003800" y="333375"/>
            <a:ext cx="3744664" cy="1325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Dashing through the snow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In a one-horse open sleigh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Over the fields we go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Laughing all the way.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076825" y="3141662"/>
            <a:ext cx="3671639" cy="1325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Bells on bob-tail ring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Making spirits bright,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What fun it is to ride and sing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A sleighing song tonight!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076825" y="1700212"/>
            <a:ext cx="3455615" cy="1325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Jingle bells, jingle bells!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Jingle all the way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Oh! What fun it is to ride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In a one-horse open sleigh!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68313" y="260350"/>
            <a:ext cx="3095625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This song is one of the most famous at Christmas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8678" name="WordArt 6"/>
          <p:cNvSpPr>
            <a:spLocks noChangeArrowheads="1" noChangeShapeType="1" noTextEdit="1"/>
          </p:cNvSpPr>
          <p:nvPr/>
        </p:nvSpPr>
        <p:spPr bwMode="auto">
          <a:xfrm>
            <a:off x="323528" y="1340768"/>
            <a:ext cx="3961135" cy="136815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37500"/>
              </a:avLst>
            </a:prstTxWarp>
          </a:bodyPr>
          <a:lstStyle/>
          <a:p>
            <a:pPr algn="ctr"/>
            <a:r>
              <a:rPr lang="en-US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CC00">
                    <a:alpha val="64999"/>
                  </a:srgbClr>
                </a:soli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Jingle bells</a:t>
            </a:r>
            <a:endParaRPr lang="ru-RU" sz="3600" kern="10" dirty="0">
              <a:ln w="936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00CC00">
                  <a:alpha val="64999"/>
                </a:srgbClr>
              </a:solidFill>
              <a:effectLst>
                <a:outerShdw dist="17819" dir="2700000" algn="ctr" rotWithShape="0">
                  <a:srgbClr val="C0C0C0">
                    <a:alpha val="80011"/>
                  </a:srgbClr>
                </a:outerShdw>
              </a:effectLst>
              <a:latin typeface="Impact"/>
            </a:endParaRPr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708920"/>
            <a:ext cx="2476500" cy="345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7920038" y="5759450"/>
            <a:ext cx="900112" cy="900113"/>
          </a:xfrm>
          <a:prstGeom prst="roundRect">
            <a:avLst>
              <a:gd name="adj" fmla="val 17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81" name="AutoShape 9"/>
          <p:cNvSpPr>
            <a:spLocks noRot="1" noChangeAspect="1" noChangeArrowheads="1"/>
          </p:cNvSpPr>
          <p:nvPr>
            <a:audioFile r:link="rId1"/>
          </p:nvPr>
        </p:nvSpPr>
        <p:spPr bwMode="auto">
          <a:xfrm>
            <a:off x="7920038" y="5580063"/>
            <a:ext cx="900112" cy="900112"/>
          </a:xfrm>
          <a:prstGeom prst="rect">
            <a:avLst/>
          </a:prstGeom>
          <a:noFill/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Picture 9" descr="4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572000" y="4365104"/>
            <a:ext cx="2714644" cy="1963679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86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68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627313" y="692150"/>
            <a:ext cx="6213475" cy="1139825"/>
          </a:xfrm>
          <a:ln/>
        </p:spPr>
        <p:txBody>
          <a:bodyPr/>
          <a:lstStyle/>
          <a:p>
            <a:pPr>
              <a:buClr>
                <a:srgbClr val="CC0000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 dirty="0">
                <a:solidFill>
                  <a:srgbClr val="CC0000"/>
                </a:solidFill>
                <a:latin typeface="Comic Sans MS" pitchFamily="66" charset="0"/>
              </a:rPr>
              <a:t>And what </a:t>
            </a:r>
            <a:r>
              <a:rPr lang="en-US" sz="4000" dirty="0" smtClean="0">
                <a:solidFill>
                  <a:srgbClr val="CC0000"/>
                </a:solidFill>
                <a:latin typeface="Comic Sans MS" pitchFamily="66" charset="0"/>
              </a:rPr>
              <a:t>about Ukraine?</a:t>
            </a:r>
            <a:endParaRPr lang="en-US" sz="4000" dirty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2636912"/>
            <a:ext cx="7272932" cy="3911526"/>
          </a:xfrm>
          <a:ln/>
        </p:spPr>
        <p:txBody>
          <a:bodyPr/>
          <a:lstStyle/>
          <a:p>
            <a:pPr>
              <a:spcBef>
                <a:spcPts val="700"/>
              </a:spcBef>
              <a:buFont typeface="Times New Roman" pitchFamily="18" charset="0"/>
              <a:buNone/>
              <a:tabLst>
                <a:tab pos="331788" algn="l"/>
                <a:tab pos="892175" algn="l"/>
                <a:tab pos="1806575" algn="l"/>
                <a:tab pos="2720975" algn="l"/>
                <a:tab pos="3635375" algn="l"/>
                <a:tab pos="4549775" algn="l"/>
                <a:tab pos="5464175" algn="l"/>
                <a:tab pos="6378575" algn="l"/>
                <a:tab pos="7292975" algn="l"/>
                <a:tab pos="8207375" algn="l"/>
                <a:tab pos="9121775" algn="l"/>
                <a:tab pos="10036175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US" sz="2800" dirty="0"/>
              <a:t>	</a:t>
            </a:r>
            <a:r>
              <a:rPr lang="en-US" sz="2800" dirty="0">
                <a:solidFill>
                  <a:srgbClr val="6600CC"/>
                </a:solidFill>
                <a:latin typeface="Comic Sans MS" pitchFamily="66" charset="0"/>
              </a:rPr>
              <a:t>In </a:t>
            </a:r>
            <a:r>
              <a:rPr lang="en-US" sz="2800" dirty="0" smtClean="0">
                <a:solidFill>
                  <a:srgbClr val="6600CC"/>
                </a:solidFill>
                <a:latin typeface="Comic Sans MS" pitchFamily="66" charset="0"/>
              </a:rPr>
              <a:t>Ukraine Christmas </a:t>
            </a:r>
            <a:r>
              <a:rPr lang="en-US" sz="2800" dirty="0">
                <a:solidFill>
                  <a:srgbClr val="6600CC"/>
                </a:solidFill>
                <a:latin typeface="Comic Sans MS" pitchFamily="66" charset="0"/>
              </a:rPr>
              <a:t>isn’t too much popular, for example, like in the </a:t>
            </a:r>
            <a:r>
              <a:rPr lang="en-US" sz="2800" dirty="0" smtClean="0">
                <a:solidFill>
                  <a:srgbClr val="6600CC"/>
                </a:solidFill>
                <a:latin typeface="Comic Sans MS" pitchFamily="66" charset="0"/>
              </a:rPr>
              <a:t>UK. </a:t>
            </a:r>
            <a:r>
              <a:rPr lang="en-US" sz="2800" dirty="0">
                <a:solidFill>
                  <a:srgbClr val="6600CC"/>
                </a:solidFill>
                <a:latin typeface="Comic Sans MS" pitchFamily="66" charset="0"/>
              </a:rPr>
              <a:t>In our country the main holiday is New Year. We celebrate it on the 31st of December. Children wait for </a:t>
            </a:r>
            <a:r>
              <a:rPr lang="en-US" sz="2800" dirty="0" smtClean="0">
                <a:solidFill>
                  <a:srgbClr val="6600CC"/>
                </a:solidFill>
                <a:latin typeface="Comic Sans MS" pitchFamily="66" charset="0"/>
              </a:rPr>
              <a:t>Did </a:t>
            </a:r>
            <a:r>
              <a:rPr lang="en-US" sz="2800" dirty="0" err="1">
                <a:solidFill>
                  <a:srgbClr val="6600CC"/>
                </a:solidFill>
                <a:latin typeface="Comic Sans MS" pitchFamily="66" charset="0"/>
              </a:rPr>
              <a:t>Moroz</a:t>
            </a:r>
            <a:r>
              <a:rPr lang="en-US" sz="2800" dirty="0">
                <a:solidFill>
                  <a:srgbClr val="6600CC"/>
                </a:solidFill>
                <a:latin typeface="Comic Sans MS" pitchFamily="66" charset="0"/>
              </a:rPr>
              <a:t> and </a:t>
            </a:r>
            <a:r>
              <a:rPr lang="en-US" sz="2800" dirty="0" err="1" smtClean="0">
                <a:solidFill>
                  <a:srgbClr val="6600CC"/>
                </a:solidFill>
                <a:latin typeface="Comic Sans MS" pitchFamily="66" charset="0"/>
              </a:rPr>
              <a:t>Sniguron`ka</a:t>
            </a:r>
            <a:r>
              <a:rPr lang="en-US" sz="2800" dirty="0">
                <a:solidFill>
                  <a:srgbClr val="6600CC"/>
                </a:solidFill>
                <a:latin typeface="Comic Sans MS" pitchFamily="66" charset="0"/>
              </a:rPr>
              <a:t>, who bring presents</a:t>
            </a:r>
          </a:p>
          <a:p>
            <a:pPr>
              <a:spcBef>
                <a:spcPts val="700"/>
              </a:spcBef>
              <a:buClr>
                <a:srgbClr val="6600CC"/>
              </a:buClr>
              <a:buFont typeface="Comic Sans MS" pitchFamily="66" charset="0"/>
              <a:buNone/>
              <a:tabLst>
                <a:tab pos="331788" algn="l"/>
                <a:tab pos="892175" algn="l"/>
                <a:tab pos="1806575" algn="l"/>
                <a:tab pos="2720975" algn="l"/>
                <a:tab pos="3635375" algn="l"/>
                <a:tab pos="4549775" algn="l"/>
                <a:tab pos="5464175" algn="l"/>
                <a:tab pos="6378575" algn="l"/>
                <a:tab pos="7292975" algn="l"/>
                <a:tab pos="8207375" algn="l"/>
                <a:tab pos="9121775" algn="l"/>
                <a:tab pos="10036175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US" sz="2800" dirty="0">
                <a:solidFill>
                  <a:srgbClr val="6600CC"/>
                </a:solidFill>
                <a:latin typeface="Comic Sans MS" pitchFamily="66" charset="0"/>
              </a:rPr>
              <a:t>   for them. </a:t>
            </a:r>
          </a:p>
          <a:p>
            <a:pPr>
              <a:spcBef>
                <a:spcPts val="700"/>
              </a:spcBef>
              <a:buFont typeface="Times New Roman" pitchFamily="18" charset="0"/>
              <a:buNone/>
              <a:tabLst>
                <a:tab pos="331788" algn="l"/>
                <a:tab pos="892175" algn="l"/>
                <a:tab pos="1806575" algn="l"/>
                <a:tab pos="2720975" algn="l"/>
                <a:tab pos="3635375" algn="l"/>
                <a:tab pos="4549775" algn="l"/>
                <a:tab pos="5464175" algn="l"/>
                <a:tab pos="6378575" algn="l"/>
                <a:tab pos="7292975" algn="l"/>
                <a:tab pos="8207375" algn="l"/>
                <a:tab pos="9121775" algn="l"/>
                <a:tab pos="10036175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US" sz="2800" dirty="0"/>
              <a:t> </a:t>
            </a:r>
          </a:p>
          <a:p>
            <a:pPr>
              <a:spcBef>
                <a:spcPts val="700"/>
              </a:spcBef>
              <a:buFont typeface="Times New Roman" pitchFamily="18" charset="0"/>
              <a:buNone/>
              <a:tabLst>
                <a:tab pos="331788" algn="l"/>
                <a:tab pos="892175" algn="l"/>
                <a:tab pos="1806575" algn="l"/>
                <a:tab pos="2720975" algn="l"/>
                <a:tab pos="3635375" algn="l"/>
                <a:tab pos="4549775" algn="l"/>
                <a:tab pos="5464175" algn="l"/>
                <a:tab pos="6378575" algn="l"/>
                <a:tab pos="7292975" algn="l"/>
                <a:tab pos="8207375" algn="l"/>
                <a:tab pos="9121775" algn="l"/>
                <a:tab pos="10036175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endParaRPr lang="en-US" sz="28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9" y="190500"/>
            <a:ext cx="2114306" cy="18703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699792" cy="25521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17" name="Picture 1" descr="D:\Мои документы\Downloads\снегурк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3212976"/>
            <a:ext cx="1800200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5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5"/>
                                  </p:iterate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5"/>
                                  </p:iterate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5"/>
                                  </p:iterate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19672" y="4869160"/>
            <a:ext cx="5486400" cy="566738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00B0F0"/>
                </a:solidFill>
              </a:rPr>
              <a:t>   </a:t>
            </a:r>
            <a:r>
              <a:rPr lang="uk-UA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907704" y="5445224"/>
            <a:ext cx="5486400" cy="80486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We wish you Happiness and Joy...</a:t>
            </a:r>
            <a:r>
              <a:rPr lang="uk-UA" sz="2800" dirty="0" smtClean="0">
                <a:solidFill>
                  <a:srgbClr val="FFC000"/>
                </a:solidFill>
              </a:rPr>
              <a:t>                                                                                                                    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And Blessings for Christmas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7891" name="Picture 3" descr="D:\Мои документы\Downloads\поз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2287" y="612774"/>
            <a:ext cx="5579169" cy="4184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D:\Мои документы\Downloads\пожел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 bwMode="auto">
          <a:xfrm>
            <a:off x="1187624" y="612775"/>
            <a:ext cx="7056784" cy="5292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54430"/>
            <a:ext cx="6624736" cy="448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Every year there is a very big Christmas tree in the centre of London in </a:t>
            </a:r>
            <a:r>
              <a:rPr lang="en-US" sz="4000" dirty="0" smtClean="0">
                <a:solidFill>
                  <a:srgbClr val="FFC000"/>
                </a:solidFill>
              </a:rPr>
              <a:t>Trafalgar Square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39552" y="2348880"/>
            <a:ext cx="6995120" cy="450912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6624736" cy="46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22313" y="1124744"/>
            <a:ext cx="7378079" cy="1008112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smtClean="0">
                <a:solidFill>
                  <a:srgbClr val="002060"/>
                </a:solidFill>
              </a:rPr>
              <a:t>This is a present from the people of Norway to the people of Great Britain.</a:t>
            </a:r>
            <a:r>
              <a:rPr lang="en-US" sz="9600" dirty="0" smtClean="0"/>
              <a:t> </a:t>
            </a:r>
            <a:r>
              <a:rPr lang="en-US" sz="9600" dirty="0" smtClean="0">
                <a:solidFill>
                  <a:srgbClr val="002060"/>
                </a:solidFill>
              </a:rPr>
              <a:t>They send it to Londoners every year and Londoners decorate the Christmas tree.</a:t>
            </a:r>
            <a:endParaRPr lang="ru-RU" sz="9600" dirty="0" smtClean="0">
              <a:solidFill>
                <a:srgbClr val="002060"/>
              </a:solidFill>
            </a:endParaRPr>
          </a:p>
          <a:p>
            <a:r>
              <a:rPr lang="en-US" sz="3600" dirty="0" smtClean="0"/>
              <a:t> </a:t>
            </a:r>
            <a:endParaRPr lang="ru-RU" sz="3600" dirty="0" smtClean="0"/>
          </a:p>
          <a:p>
            <a:endParaRPr lang="ru-RU" sz="3600" dirty="0" smtClean="0">
              <a:solidFill>
                <a:srgbClr val="002060"/>
              </a:solidFill>
            </a:endParaRP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 the evening before Christmas people like to come to Trafalgar Square to look at the tree.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Мои документы\Downloads\ёёё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6192688" cy="3868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en-US" sz="2700" dirty="0" smtClean="0">
                <a:solidFill>
                  <a:srgbClr val="00B0F0"/>
                </a:solidFill>
              </a:rPr>
              <a:t>People buy a Christmas tree and decorate it with toys, </a:t>
            </a:r>
            <a:r>
              <a:rPr lang="en-US" sz="2700" dirty="0" err="1" smtClean="0">
                <a:solidFill>
                  <a:srgbClr val="00B0F0"/>
                </a:solidFill>
              </a:rPr>
              <a:t>coloured</a:t>
            </a:r>
            <a:r>
              <a:rPr lang="en-US" sz="2700" dirty="0" smtClean="0">
                <a:solidFill>
                  <a:srgbClr val="00B0F0"/>
                </a:solidFill>
              </a:rPr>
              <a:t> balls and little </a:t>
            </a:r>
            <a:r>
              <a:rPr lang="en-US" sz="2700" dirty="0" err="1" smtClean="0">
                <a:solidFill>
                  <a:srgbClr val="00B0F0"/>
                </a:solidFill>
              </a:rPr>
              <a:t>coloured</a:t>
            </a:r>
            <a:r>
              <a:rPr lang="en-US" sz="2700" dirty="0" smtClean="0">
                <a:solidFill>
                  <a:srgbClr val="00B0F0"/>
                </a:solidFill>
              </a:rPr>
              <a:t> lights.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sz="2700" dirty="0" smtClean="0">
                <a:solidFill>
                  <a:srgbClr val="00B0F0"/>
                </a:solidFill>
              </a:rPr>
              <a:t>On Christmas Eve people put their presents under the tree.</a:t>
            </a:r>
            <a:r>
              <a:rPr lang="ru-RU" sz="2700" dirty="0" smtClean="0">
                <a:solidFill>
                  <a:srgbClr val="00B0F0"/>
                </a:solidFill>
              </a:rPr>
              <a:t/>
            </a:r>
            <a:br>
              <a:rPr lang="ru-RU" sz="2700" dirty="0" smtClean="0">
                <a:solidFill>
                  <a:srgbClr val="00B0F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44824"/>
            <a:ext cx="4320480" cy="457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When children go to bed, they put their stockings near their beds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88840"/>
            <a:ext cx="6408711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44823"/>
            <a:ext cx="6624736" cy="466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At night Santa Claus comes. He has got a big bag of presents for children.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691680" y="1600201"/>
            <a:ext cx="5688632" cy="355699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He puts the presents into the children’s stockings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2050" name="Picture 2" descr="C:\Documents and Settings\Дом\Рабочий стол\рождество\Christmas Tree Traditions in Britain (A British Christmas).files\bau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509120"/>
            <a:ext cx="1404367" cy="1928826"/>
          </a:xfrm>
          <a:prstGeom prst="rect">
            <a:avLst/>
          </a:prstGeom>
          <a:noFill/>
        </p:spPr>
      </p:pic>
      <p:pic>
        <p:nvPicPr>
          <p:cNvPr id="2051" name="Picture 3" descr="C:\Documents and Settings\Дом\Рабочий стол\рождество\Christmas Tree Traditions in Britain (A British Christmas).files\choc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429132"/>
            <a:ext cx="1875248" cy="1928826"/>
          </a:xfrm>
          <a:prstGeom prst="rect">
            <a:avLst/>
          </a:prstGeom>
          <a:noFill/>
        </p:spPr>
      </p:pic>
      <p:pic>
        <p:nvPicPr>
          <p:cNvPr id="2052" name="Picture 4" descr="C:\Documents and Settings\Дом\Рабочий стол\рождество\Christmas Tree Traditions in Britain (A British Christmas).files\l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348880"/>
            <a:ext cx="1643074" cy="1874610"/>
          </a:xfrm>
          <a:prstGeom prst="rect">
            <a:avLst/>
          </a:prstGeom>
          <a:noFill/>
        </p:spPr>
      </p:pic>
      <p:pic>
        <p:nvPicPr>
          <p:cNvPr id="9" name="Picture 2" descr="C:\Documents and Settings\Дом\Рабочий стол\рождество\Father Christmas (Santa Claus) in England.files\f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988840"/>
            <a:ext cx="2076292" cy="2224086"/>
          </a:xfrm>
          <a:prstGeom prst="rect">
            <a:avLst/>
          </a:prstGeom>
          <a:noFill/>
        </p:spPr>
      </p:pic>
      <p:pic>
        <p:nvPicPr>
          <p:cNvPr id="10" name="Picture 3" descr="C:\Documents and Settings\Дом\Рабочий стол\рождество\Father Christmas (Santa Claus) in England.files\stocking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581128"/>
            <a:ext cx="1407112" cy="1857388"/>
          </a:xfrm>
          <a:prstGeom prst="rect">
            <a:avLst/>
          </a:prstGeom>
          <a:noFill/>
        </p:spPr>
      </p:pic>
      <p:pic>
        <p:nvPicPr>
          <p:cNvPr id="12" name="Picture 3" descr="C:\Documents and Settings\Дом\Рабочий стол\рождество\santachim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2132856"/>
            <a:ext cx="1571636" cy="2107336"/>
          </a:xfrm>
          <a:prstGeom prst="rect">
            <a:avLst/>
          </a:prstGeom>
          <a:noFill/>
        </p:spPr>
      </p:pic>
      <p:pic>
        <p:nvPicPr>
          <p:cNvPr id="14" name="Picture 4" descr="C:\Documents and Settings\Дом\Рабочий стол\рождество\Christmas Decorations Traditions and origins of decorations.files\f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4437112"/>
            <a:ext cx="1701800" cy="2019300"/>
          </a:xfrm>
          <a:prstGeom prst="rect">
            <a:avLst/>
          </a:prstGeom>
          <a:noFill/>
        </p:spPr>
      </p:pic>
      <p:pic>
        <p:nvPicPr>
          <p:cNvPr id="15" name="Picture 2" descr="C:\Documents and Settings\Дом\Мои документы\Мои рисунки\Анимашки\Игрушки\weihnachtsmann083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2276872"/>
            <a:ext cx="1643074" cy="1785950"/>
          </a:xfrm>
          <a:prstGeom prst="rect">
            <a:avLst/>
          </a:prstGeom>
          <a:noFill/>
        </p:spPr>
      </p:pic>
      <p:pic>
        <p:nvPicPr>
          <p:cNvPr id="11" name="Picture 2" descr="C:\Documents and Settings\Дом\Мои документы\Мои рисунки\Анимашки\Игрушки\weihnachtsmann083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2276872"/>
            <a:ext cx="1643074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The symbols of the Christmas: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5168" y="1556792"/>
            <a:ext cx="2843600" cy="18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2" descr="C:\Documents and Settings\Дом\Рабочий стол\рождество\pudding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861048"/>
            <a:ext cx="2311666" cy="2548759"/>
          </a:xfrm>
          <a:prstGeom prst="rect">
            <a:avLst/>
          </a:prstGeom>
          <a:noFill/>
        </p:spPr>
      </p:pic>
      <p:pic>
        <p:nvPicPr>
          <p:cNvPr id="7" name="Picture 3" descr="C:\Documents and Settings\Дом\Рабочий стол\рождество\Father Christmas (Santa Claus) in England.files\stocking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916832"/>
            <a:ext cx="1656183" cy="2186162"/>
          </a:xfrm>
          <a:prstGeom prst="rect">
            <a:avLst/>
          </a:prstGeom>
          <a:noFill/>
        </p:spPr>
      </p:pic>
      <p:pic>
        <p:nvPicPr>
          <p:cNvPr id="8" name="Picture 8" descr="xmas1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012160" y="2060848"/>
            <a:ext cx="2335186" cy="1420128"/>
          </a:xfrm>
          <a:prstGeom prst="rect">
            <a:avLst/>
          </a:prstGeom>
          <a:noFill/>
          <a:ln/>
        </p:spPr>
      </p:pic>
      <p:pic>
        <p:nvPicPr>
          <p:cNvPr id="25602" name="Picture 2" descr="C:\Documents and Settings\Дом\Рабочий стол\6 класс рождество\vb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3645024"/>
            <a:ext cx="1785950" cy="2182828"/>
          </a:xfrm>
          <a:prstGeom prst="rect">
            <a:avLst/>
          </a:prstGeom>
          <a:noFill/>
        </p:spPr>
      </p:pic>
      <p:pic>
        <p:nvPicPr>
          <p:cNvPr id="9" name="Picture 6" descr="X-mas_Traditions_And_Symbols-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691681" y="4374230"/>
            <a:ext cx="1584176" cy="2102014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250</Words>
  <Application>Microsoft Office PowerPoint</Application>
  <PresentationFormat>Экран (4:3)</PresentationFormat>
  <Paragraphs>39</Paragraphs>
  <Slides>16</Slides>
  <Notes>5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Every year there is a very big Christmas tree in the centre of London in Trafalgar Square</vt:lpstr>
      <vt:lpstr>Слайд 3</vt:lpstr>
      <vt:lpstr>In the evening before Christmas people like to come to Trafalgar Square to look at the tree.   </vt:lpstr>
      <vt:lpstr>People buy a Christmas tree and decorate it with toys, coloured balls and little coloured lights. On Christmas Eve people put their presents under the tree.  </vt:lpstr>
      <vt:lpstr>When children go to bed, they put their stockings near their beds</vt:lpstr>
      <vt:lpstr>At night Santa Claus comes. He has got a big bag of presents for children.</vt:lpstr>
      <vt:lpstr>He puts the presents into the children’s stockings</vt:lpstr>
      <vt:lpstr>The symbols of the Christmas:</vt:lpstr>
      <vt:lpstr>The symbols of the Christmas:</vt:lpstr>
      <vt:lpstr>Christmas tree</vt:lpstr>
      <vt:lpstr>Слайд 12</vt:lpstr>
      <vt:lpstr>Слайд 13</vt:lpstr>
      <vt:lpstr>And what about Ukraine?</vt:lpstr>
      <vt:lpstr>                                                                                                                   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58</cp:revision>
  <dcterms:modified xsi:type="dcterms:W3CDTF">2014-05-06T17:41:19Z</dcterms:modified>
</cp:coreProperties>
</file>